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44" r:id="rId3"/>
    <p:sldId id="345" r:id="rId4"/>
    <p:sldId id="346" r:id="rId5"/>
    <p:sldId id="347" r:id="rId6"/>
    <p:sldId id="305" r:id="rId7"/>
    <p:sldId id="324" r:id="rId8"/>
    <p:sldId id="348" r:id="rId9"/>
    <p:sldId id="349" r:id="rId10"/>
    <p:sldId id="350" r:id="rId11"/>
    <p:sldId id="363" r:id="rId12"/>
    <p:sldId id="361" r:id="rId13"/>
    <p:sldId id="362" r:id="rId14"/>
    <p:sldId id="357" r:id="rId15"/>
    <p:sldId id="359" r:id="rId16"/>
    <p:sldId id="283" r:id="rId1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2C7F"/>
    <a:srgbClr val="0A0A7C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78" autoAdjust="0"/>
  </p:normalViewPr>
  <p:slideViewPr>
    <p:cSldViewPr showGuides="1">
      <p:cViewPr varScale="1">
        <p:scale>
          <a:sx n="142" d="100"/>
          <a:sy n="142" d="100"/>
        </p:scale>
        <p:origin x="714" y="1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96C38-5CC6-4E5F-B480-43626F6B2B19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A689E-BF25-459B-AC17-D0F562D79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137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35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49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7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7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4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7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5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9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5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7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6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9538"/>
            <a:ext cx="4013937" cy="515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-1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275856" y="630458"/>
            <a:ext cx="5461388" cy="222932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216607" y="794495"/>
            <a:ext cx="44121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КОНСТИТУЦИЯ РЕСПУБЛИКИ БЕЛАРУСЬ – ПРАВОВОЙ ФУНДАМЕНТ ЕДИНСТВА И ПРОЦВЕТАНИЯ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БЕЛОРУССКОГО НАРОДА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07904" y="884226"/>
            <a:ext cx="180020" cy="17595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959932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175956" y="2931790"/>
            <a:ext cx="45005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>
                <a:solidFill>
                  <a:srgbClr val="002060"/>
                </a:solidFill>
              </a:rPr>
              <a:t>Единый день </a:t>
            </a:r>
            <a:br>
              <a:rPr lang="ru-RU" sz="2300" b="1" dirty="0">
                <a:solidFill>
                  <a:srgbClr val="002060"/>
                </a:solidFill>
              </a:rPr>
            </a:br>
            <a:r>
              <a:rPr lang="ru-RU" sz="2300" b="1" dirty="0">
                <a:solidFill>
                  <a:srgbClr val="002060"/>
                </a:solidFill>
              </a:rPr>
              <a:t>информирования населения </a:t>
            </a:r>
            <a:br>
              <a:rPr lang="ru-RU" sz="23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2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27934" y="4484362"/>
            <a:ext cx="13636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март 2025 г.</a:t>
            </a:r>
          </a:p>
        </p:txBody>
      </p:sp>
      <p:sp>
        <p:nvSpPr>
          <p:cNvPr id="4" name="AutoShape 2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30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92080" y="0"/>
            <a:ext cx="385386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652120" y="483518"/>
            <a:ext cx="3312368" cy="4501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ru-RU" sz="3200" b="1" dirty="0">
                <a:solidFill>
                  <a:schemeClr val="bg1"/>
                </a:solidFill>
              </a:rPr>
              <a:t>ЧЕТВЕРТЫЙ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 В БЕЛАРУСИ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1900"/>
              </a:lnSpc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Дата: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февраля 2022 г.</a:t>
            </a:r>
          </a:p>
          <a:p>
            <a:pPr>
              <a:lnSpc>
                <a:spcPts val="1900"/>
              </a:lnSpc>
            </a:pP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1900"/>
              </a:lnSpc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Вопрос: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1900"/>
              </a:lnSpc>
            </a:pP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Изменения и дополнения Конституции Республики Беларусь</a:t>
            </a:r>
          </a:p>
          <a:p>
            <a:pPr>
              <a:lnSpc>
                <a:spcPts val="1900"/>
              </a:lnSpc>
            </a:pP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1800"/>
              </a:lnSpc>
            </a:pPr>
            <a:r>
              <a:rPr lang="ru-RU" sz="1600" b="1" dirty="0">
                <a:solidFill>
                  <a:schemeClr val="bg1"/>
                </a:solidFill>
              </a:rPr>
              <a:t>Изменения в Конституции:</a:t>
            </a:r>
            <a:endParaRPr lang="ru-RU" sz="1600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ru-RU" sz="1600" dirty="0">
                <a:solidFill>
                  <a:schemeClr val="bg1"/>
                </a:solidFill>
              </a:rPr>
              <a:t>обновлены преамбула и 85 статей,</a:t>
            </a: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ru-RU" sz="1600" dirty="0">
                <a:solidFill>
                  <a:schemeClr val="bg1"/>
                </a:solidFill>
              </a:rPr>
              <a:t>включены 11 новых статей,</a:t>
            </a: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ru-RU" sz="1600" dirty="0">
                <a:solidFill>
                  <a:schemeClr val="bg1"/>
                </a:solidFill>
              </a:rPr>
              <a:t>исключены 2 статьи,</a:t>
            </a: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ru-RU" sz="1600" dirty="0">
                <a:solidFill>
                  <a:schemeClr val="bg1"/>
                </a:solidFill>
              </a:rPr>
              <a:t>добавлена новая глава: «Всебелорусское народное собрание».</a:t>
            </a:r>
          </a:p>
          <a:p>
            <a:endParaRPr lang="ru-RU" sz="1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6994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10800000">
            <a:off x="245058" y="4803998"/>
            <a:ext cx="200206" cy="349135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 rot="5400000">
            <a:off x="8613731" y="43911"/>
            <a:ext cx="200206" cy="86033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63688" y="2269103"/>
            <a:ext cx="4464496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400" b="1" dirty="0">
                <a:solidFill>
                  <a:srgbClr val="0A0A7C"/>
                </a:solidFill>
              </a:rPr>
              <a:t>СОСТАВ ВНС </a:t>
            </a:r>
            <a:br>
              <a:rPr lang="ru-RU" sz="2400" b="1" dirty="0">
                <a:solidFill>
                  <a:srgbClr val="0A0A7C"/>
                </a:solidFill>
              </a:rPr>
            </a:br>
            <a:r>
              <a:rPr lang="ru-RU" b="1" dirty="0">
                <a:solidFill>
                  <a:srgbClr val="0A0A7C"/>
                </a:solidFill>
              </a:rPr>
              <a:t>(ПРЕДЕЛЬНАЯ ЧИСЛЕННОСТЬ 1 200 ЧЕЛ.)</a:t>
            </a:r>
            <a:endParaRPr lang="ru-RU" b="1" dirty="0">
              <a:solidFill>
                <a:srgbClr val="0A0A7C"/>
              </a:solidFill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5160" y="2900308"/>
            <a:ext cx="611888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50" b="1" dirty="0"/>
              <a:t>первая группа</a:t>
            </a:r>
            <a:r>
              <a:rPr lang="ru-RU" sz="1550" dirty="0"/>
              <a:t> (440 чел.) – делегаты «по должности» </a:t>
            </a:r>
            <a:br>
              <a:rPr lang="ru-RU" sz="1550" dirty="0"/>
            </a:br>
            <a:r>
              <a:rPr lang="ru-RU" sz="1550" dirty="0"/>
              <a:t>(Президент Республики Беларусь, представители законодательной, исполнительной и судебной власти);</a:t>
            </a:r>
          </a:p>
          <a:p>
            <a:r>
              <a:rPr lang="ru-RU" sz="1550" b="1" dirty="0"/>
              <a:t>вторая группа</a:t>
            </a:r>
            <a:r>
              <a:rPr lang="ru-RU" sz="1550" dirty="0"/>
              <a:t> (350 чел.) – депутаты местных Советов депутатов;</a:t>
            </a:r>
          </a:p>
          <a:p>
            <a:r>
              <a:rPr lang="ru-RU" sz="1550" b="1" dirty="0"/>
              <a:t>третья группа</a:t>
            </a:r>
            <a:r>
              <a:rPr lang="ru-RU" sz="1550" dirty="0"/>
              <a:t> (400 чел.) – представители гражданского общества.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57167" y="142019"/>
            <a:ext cx="594203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300"/>
              </a:lnSpc>
            </a:pPr>
            <a:r>
              <a:rPr lang="ru-RU" sz="2700" b="1" dirty="0">
                <a:solidFill>
                  <a:srgbClr val="0A0A7C"/>
                </a:solidFill>
              </a:rPr>
              <a:t>ВСЕБЕЛОРУССКОЕ НАРОДНОЕ СОБРАНИЕ – ВЫСШИЙ ПРЕДСТАВИТЕЛЬНЫЙ ОРГАН НАРОДОВЛАСТИЯ</a:t>
            </a:r>
            <a:endParaRPr lang="ru-RU" sz="2700" b="1" dirty="0">
              <a:solidFill>
                <a:srgbClr val="0A0A7C"/>
              </a:solidFill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00896" y="1630078"/>
            <a:ext cx="61188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226653"/>
            <a:ext cx="61188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A0A7C"/>
                </a:solidFill>
              </a:rPr>
              <a:t>Особый статус ВНС определяется масштабностью </a:t>
            </a:r>
            <a:br>
              <a:rPr lang="ru-RU" sz="1600" b="1" i="1" dirty="0">
                <a:solidFill>
                  <a:srgbClr val="0A0A7C"/>
                </a:solidFill>
              </a:rPr>
            </a:br>
            <a:r>
              <a:rPr lang="ru-RU" sz="1600" b="1" i="1" dirty="0">
                <a:solidFill>
                  <a:srgbClr val="0A0A7C"/>
                </a:solidFill>
              </a:rPr>
              <a:t>его конституционных полномочий </a:t>
            </a:r>
          </a:p>
        </p:txBody>
      </p:sp>
    </p:spTree>
    <p:extLst>
      <p:ext uri="{BB962C8B-B14F-4D97-AF65-F5344CB8AC3E}">
        <p14:creationId xmlns:p14="http://schemas.microsoft.com/office/powerpoint/2010/main" val="4204617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91880" y="1635646"/>
            <a:ext cx="5196232" cy="194421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1592091"/>
            <a:ext cx="48245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КАЖДОМУ ПРЕДОСТАВЛЕНА ВОЗМОЖНОСТЬ СОЗИДАТЬ И СОЗДАВАТЬ СВОЕ БЛАГОПОЛУЧИЕ</a:t>
            </a:r>
          </a:p>
          <a:p>
            <a:r>
              <a:rPr lang="ru-RU" sz="15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должен проявлять социальную ответственность, вносить посильный вклад в развитие общества и государства</a:t>
            </a:r>
            <a:br>
              <a:rPr lang="ru-RU" sz="15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5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(статья 21 Конституции Республики Беларусь)</a:t>
            </a: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947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8558097" y="67388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1779662"/>
            <a:ext cx="4104456" cy="2349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ru-RU" sz="2200" b="1" dirty="0">
                <a:solidFill>
                  <a:srgbClr val="0A0A7C"/>
                </a:solidFill>
              </a:rPr>
              <a:t>Государство создает условия для защиты персональных данных и безопасности личности и общества при их использовании</a:t>
            </a:r>
            <a:br>
              <a:rPr lang="ru-RU" sz="2200" b="1" dirty="0">
                <a:solidFill>
                  <a:srgbClr val="0A0A7C"/>
                </a:solidFill>
              </a:rPr>
            </a:br>
            <a:r>
              <a:rPr lang="ru-RU" sz="1700" dirty="0">
                <a:solidFill>
                  <a:srgbClr val="0A0A7C"/>
                </a:solidFill>
              </a:rPr>
              <a:t>(статья 28 Конституции Республики Беларусь)</a:t>
            </a:r>
          </a:p>
          <a:p>
            <a:pPr>
              <a:lnSpc>
                <a:spcPts val="2200"/>
              </a:lnSpc>
            </a:pPr>
            <a:endParaRPr lang="ru-RU" sz="2200" b="1" dirty="0">
              <a:solidFill>
                <a:srgbClr val="0A0A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16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8558097" y="67388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1188694"/>
            <a:ext cx="41764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ru-RU" sz="2200" b="1" dirty="0">
                <a:solidFill>
                  <a:srgbClr val="182C7F"/>
                </a:solidFill>
              </a:rPr>
              <a:t>БРАК КАК СОЮЗ ЖЕНЩИНЫ</a:t>
            </a:r>
            <a:br>
              <a:rPr lang="ru-RU" sz="2200" b="1" dirty="0">
                <a:solidFill>
                  <a:srgbClr val="182C7F"/>
                </a:solidFill>
              </a:rPr>
            </a:br>
            <a:r>
              <a:rPr lang="ru-RU" sz="2200" b="1" dirty="0">
                <a:solidFill>
                  <a:srgbClr val="182C7F"/>
                </a:solidFill>
              </a:rPr>
              <a:t>И МУЖЧИНЫ, СЕМЬЯ, МАТЕРИНСТВО, ОТЦОВСТВО</a:t>
            </a:r>
            <a:br>
              <a:rPr lang="ru-RU" sz="2200" b="1" dirty="0">
                <a:solidFill>
                  <a:srgbClr val="182C7F"/>
                </a:solidFill>
              </a:rPr>
            </a:br>
            <a:r>
              <a:rPr lang="ru-RU" sz="2200" b="1" dirty="0">
                <a:solidFill>
                  <a:srgbClr val="182C7F"/>
                </a:solidFill>
              </a:rPr>
              <a:t>И ДЕТСТВО НАХОДЯТСЯ ПОД ЗАЩИТОЙ ГОСУДАРСТВА</a:t>
            </a:r>
          </a:p>
          <a:p>
            <a:br>
              <a:rPr lang="ru-RU" sz="2200" b="1" dirty="0">
                <a:solidFill>
                  <a:srgbClr val="182C7F"/>
                </a:solidFill>
              </a:rPr>
            </a:br>
            <a:r>
              <a:rPr lang="ru-RU" dirty="0">
                <a:solidFill>
                  <a:srgbClr val="182C7F"/>
                </a:solidFill>
              </a:rPr>
              <a:t>(статья 32 Конституции Республики Беларусь)</a:t>
            </a:r>
          </a:p>
        </p:txBody>
      </p:sp>
    </p:spTree>
    <p:extLst>
      <p:ext uri="{BB962C8B-B14F-4D97-AF65-F5344CB8AC3E}">
        <p14:creationId xmlns:p14="http://schemas.microsoft.com/office/powerpoint/2010/main" val="4078422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27984" y="442020"/>
            <a:ext cx="4552249" cy="3384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182C7F"/>
                </a:solidFill>
              </a:rPr>
              <a:t>Беспрецедентное доверие граждан Беларуси политической системе дало возможность построить стабильное и независимое государство. А закрепленные в Основном Законе фундаментальные ценности, такие как социальная справедливость, традиционная семья, историческая правда, являются для нас верными ориентирами, помогающими преодолевать современные вызовы и уверенно смотреть в будущее.</a:t>
            </a:r>
            <a:endParaRPr lang="ru-RU" b="1" i="1" dirty="0">
              <a:solidFill>
                <a:srgbClr val="182C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2122" y="-308570"/>
            <a:ext cx="8685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rgbClr val="182C7F"/>
                </a:solidFill>
              </a:rPr>
              <a:t>“</a:t>
            </a:r>
            <a:endParaRPr lang="ru-RU" sz="16000" b="1" i="1" dirty="0">
              <a:solidFill>
                <a:srgbClr val="182C7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8124428" y="2103698"/>
            <a:ext cx="1019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rgbClr val="182C7F"/>
                </a:solidFill>
              </a:rPr>
              <a:t>“</a:t>
            </a:r>
            <a:endParaRPr lang="ru-RU" sz="16000" b="1" i="1" dirty="0">
              <a:solidFill>
                <a:srgbClr val="182C7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5400000">
            <a:off x="8346559" y="3954720"/>
            <a:ext cx="296762" cy="1298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27984" y="4144715"/>
            <a:ext cx="40324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rgbClr val="182C7F"/>
                </a:solidFill>
              </a:rPr>
              <a:t>Президент Республики Беларусь </a:t>
            </a:r>
            <a:r>
              <a:rPr lang="ru-RU" sz="1400" i="1" dirty="0" err="1">
                <a:solidFill>
                  <a:srgbClr val="182C7F"/>
                </a:solidFill>
              </a:rPr>
              <a:t>А.Г.Лукашенко</a:t>
            </a:r>
            <a:r>
              <a:rPr lang="ru-RU" sz="1400" i="1" dirty="0">
                <a:solidFill>
                  <a:srgbClr val="182C7F"/>
                </a:solidFill>
              </a:rPr>
              <a:t> </a:t>
            </a:r>
            <a:br>
              <a:rPr lang="ru-RU" sz="1400" i="1" dirty="0">
                <a:solidFill>
                  <a:srgbClr val="182C7F"/>
                </a:solidFill>
              </a:rPr>
            </a:br>
            <a:r>
              <a:rPr lang="ru-RU" sz="1400" i="1" dirty="0">
                <a:solidFill>
                  <a:srgbClr val="182C7F"/>
                </a:solidFill>
              </a:rPr>
              <a:t>Поздравление с Днем Конституции</a:t>
            </a:r>
            <a:br>
              <a:rPr lang="ru-RU" sz="1400" i="1" dirty="0">
                <a:solidFill>
                  <a:srgbClr val="182C7F"/>
                </a:solidFill>
              </a:rPr>
            </a:br>
            <a:r>
              <a:rPr lang="ru-RU" sz="1400" i="1" dirty="0">
                <a:solidFill>
                  <a:srgbClr val="182C7F"/>
                </a:solidFill>
              </a:rPr>
              <a:t>15 марта 2024 г.</a:t>
            </a:r>
          </a:p>
        </p:txBody>
      </p:sp>
    </p:spTree>
    <p:extLst>
      <p:ext uri="{BB962C8B-B14F-4D97-AF65-F5344CB8AC3E}">
        <p14:creationId xmlns:p14="http://schemas.microsoft.com/office/powerpoint/2010/main" val="22832130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7937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1995686"/>
            <a:ext cx="7981668" cy="10385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1092520" y="-835724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1624" y="2224862"/>
            <a:ext cx="2727398" cy="56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5400000">
            <a:off x="7828601" y="3538157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741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71600" y="440960"/>
            <a:ext cx="41764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kern="700" spc="-100" dirty="0">
                <a:solidFill>
                  <a:srgbClr val="182C7F"/>
                </a:solidFill>
              </a:rPr>
              <a:t>Наша Конституция дает возможность достойно жить, развиваться, чувствовать себя в безопасности, реализовать самые смелые планы и начинания на родной земле. Так и должно быть в современной демократической,  по-настоящему демократичной стране.</a:t>
            </a:r>
            <a:endParaRPr lang="ru-RU" sz="2200" b="1" i="1" kern="700" spc="-100" dirty="0">
              <a:solidFill>
                <a:srgbClr val="182C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5037" y="-308570"/>
            <a:ext cx="842621" cy="1191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rgbClr val="182C7F"/>
                </a:solidFill>
              </a:rPr>
              <a:t>“</a:t>
            </a:r>
            <a:endParaRPr lang="ru-RU" sz="16000" b="1" i="1" dirty="0">
              <a:solidFill>
                <a:srgbClr val="182C7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4587299" y="3075806"/>
            <a:ext cx="1121528" cy="1310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rgbClr val="182C7F"/>
                </a:solidFill>
              </a:rPr>
              <a:t>“</a:t>
            </a:r>
            <a:endParaRPr lang="ru-RU" sz="16000" b="1" i="1" dirty="0">
              <a:solidFill>
                <a:srgbClr val="182C7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5400000">
            <a:off x="8346559" y="3954720"/>
            <a:ext cx="296762" cy="1298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4847" y="3849891"/>
            <a:ext cx="45124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rgbClr val="182C7F"/>
                </a:solidFill>
              </a:rPr>
              <a:t>Президент Республики Беларусь </a:t>
            </a:r>
            <a:r>
              <a:rPr lang="ru-RU" sz="1400" i="1" dirty="0" err="1">
                <a:solidFill>
                  <a:srgbClr val="182C7F"/>
                </a:solidFill>
              </a:rPr>
              <a:t>А.Г.Лукашенко</a:t>
            </a:r>
            <a:r>
              <a:rPr lang="ru-RU" sz="1400" i="1" dirty="0">
                <a:solidFill>
                  <a:srgbClr val="182C7F"/>
                </a:solidFill>
              </a:rPr>
              <a:t> </a:t>
            </a:r>
            <a:br>
              <a:rPr lang="ru-RU" sz="1400" i="1" dirty="0">
                <a:solidFill>
                  <a:srgbClr val="182C7F"/>
                </a:solidFill>
              </a:rPr>
            </a:br>
            <a:r>
              <a:rPr lang="ru-RU" sz="1400" i="1" dirty="0">
                <a:solidFill>
                  <a:srgbClr val="182C7F"/>
                </a:solidFill>
              </a:rPr>
              <a:t>Встреча, приуроченная к 30-летию Конституции Республики Беларусь</a:t>
            </a:r>
            <a:br>
              <a:rPr lang="ru-RU" sz="1400" i="1" dirty="0">
                <a:solidFill>
                  <a:srgbClr val="182C7F"/>
                </a:solidFill>
              </a:rPr>
            </a:br>
            <a:r>
              <a:rPr lang="ru-RU" sz="1400" i="1" dirty="0">
                <a:solidFill>
                  <a:srgbClr val="182C7F"/>
                </a:solidFill>
              </a:rPr>
              <a:t>15 марта 2024 г.</a:t>
            </a:r>
          </a:p>
        </p:txBody>
      </p:sp>
    </p:spTree>
    <p:extLst>
      <p:ext uri="{BB962C8B-B14F-4D97-AF65-F5344CB8AC3E}">
        <p14:creationId xmlns:p14="http://schemas.microsoft.com/office/powerpoint/2010/main" val="356294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75506"/>
            <a:ext cx="4968552" cy="82809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580786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ЭВОЛЮЦИЯ КОНСТИТУЦИЙ БССР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354374"/>
            <a:ext cx="4896544" cy="3670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50" b="1" dirty="0"/>
              <a:t>Первая Конституция (3 февраля 1919 г.)</a:t>
            </a:r>
            <a:r>
              <a:rPr lang="ru-RU" sz="1550" dirty="0"/>
              <a:t> имела большое историческое значение, но была наиболее политизированной, ограничивала права отдельных групп.</a:t>
            </a:r>
          </a:p>
          <a:p>
            <a:r>
              <a:rPr lang="ru-RU" sz="1550" b="1" dirty="0"/>
              <a:t>Вторая Конституция (11 апреля 1927 г.)</a:t>
            </a:r>
            <a:r>
              <a:rPr lang="ru-RU" sz="1550" dirty="0"/>
              <a:t> – расширенная версия первой (13 глав, 76 статей). Были внесены изменения в структуру органов власти, закреплено равноправие четырех языков. Политических прав лишались нетрудящиеся классы.</a:t>
            </a:r>
          </a:p>
          <a:p>
            <a:r>
              <a:rPr lang="ru-RU" sz="1550" b="1" dirty="0"/>
              <a:t>Третья Конституция (19 февраля 1937 г.)</a:t>
            </a:r>
            <a:r>
              <a:rPr lang="ru-RU" sz="1550" dirty="0"/>
              <a:t> провозглашала демократические нормы, многие из которых не реализовывались на практике.</a:t>
            </a:r>
          </a:p>
          <a:p>
            <a:r>
              <a:rPr lang="ru-RU" sz="1550" b="1" dirty="0"/>
              <a:t>Четвертая Конституция (13 апреля 1978 г.)</a:t>
            </a:r>
            <a:r>
              <a:rPr lang="ru-RU" sz="1550" dirty="0"/>
              <a:t> отличалась своей структурой (включала преамбулу и разделы), но частые изменения указывали на ее нестабильность.</a:t>
            </a:r>
            <a:endParaRPr lang="ru-RU" sz="1550" b="1" dirty="0"/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07901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419622"/>
            <a:ext cx="216024" cy="216024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393201"/>
            <a:ext cx="216024" cy="216024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3330488"/>
            <a:ext cx="216024" cy="216024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3995722"/>
            <a:ext cx="216024" cy="216024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356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11960" y="411510"/>
            <a:ext cx="4415801" cy="4387885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573508" y="658765"/>
            <a:ext cx="381642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моменту распада СССР </a:t>
            </a:r>
            <a:br>
              <a:rPr lang="ru-RU" sz="1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Беларуси уже почти полтора года действовала </a:t>
            </a:r>
            <a:r>
              <a:rPr lang="ru-RU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Декларация </a:t>
            </a:r>
            <a:br>
              <a:rPr lang="ru-RU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 государственном суверенитете Белорусской Советской Социалистической Республики». </a:t>
            </a:r>
            <a:br>
              <a:rPr lang="ru-RU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Она провозглашала самостоятельность, верховенство законов и независимость во внешних отношениях, став впоследствии основой Конституции Республики Беларусь. </a:t>
            </a:r>
            <a:endParaRPr lang="ru-RU" sz="19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201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55776" y="3291830"/>
            <a:ext cx="6102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Ежегодно в Республике Беларусь 15 марта отмечается государственный праздник – День Конституции Республики Беларусь</a:t>
            </a: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07901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813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52536" y="7987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54272" y="47527"/>
            <a:ext cx="4069884" cy="506441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16736" y="0"/>
            <a:ext cx="346722" cy="55552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535729" y="372015"/>
            <a:ext cx="3456384" cy="480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>
                <a:solidFill>
                  <a:schemeClr val="bg1"/>
                </a:solidFill>
              </a:rPr>
              <a:t>МАНДАТ НАРОДНОГО ДОВЕРИЯ А.Г.ЛУКАШЕНКО ПОДТВЕРЖДАЛСЯ НА ВСЕХ ПРЕЗИДЕНТСКИХ ВЫБОРАХ</a:t>
            </a:r>
          </a:p>
          <a:p>
            <a:r>
              <a:rPr lang="ru-RU" dirty="0">
                <a:solidFill>
                  <a:schemeClr val="bg1"/>
                </a:solidFill>
              </a:rPr>
              <a:t>10 июля 1994 г. – 80,34% голосов</a:t>
            </a:r>
          </a:p>
          <a:p>
            <a:pPr>
              <a:lnSpc>
                <a:spcPts val="1700"/>
              </a:lnSpc>
            </a:pPr>
            <a:endParaRPr lang="ru-RU" dirty="0">
              <a:solidFill>
                <a:schemeClr val="bg1"/>
              </a:solidFill>
            </a:endParaRPr>
          </a:p>
          <a:p>
            <a:pPr>
              <a:lnSpc>
                <a:spcPts val="1700"/>
              </a:lnSpc>
            </a:pPr>
            <a:r>
              <a:rPr lang="ru-RU" dirty="0">
                <a:solidFill>
                  <a:schemeClr val="bg1"/>
                </a:solidFill>
              </a:rPr>
              <a:t>9 сентября 2001 г. – 75,6% голосов</a:t>
            </a:r>
          </a:p>
          <a:p>
            <a:r>
              <a:rPr lang="ru-RU" dirty="0">
                <a:solidFill>
                  <a:schemeClr val="bg1"/>
                </a:solidFill>
              </a:rPr>
              <a:t>19 марта 2006 г. – 83% голосов</a:t>
            </a:r>
          </a:p>
          <a:p>
            <a:endParaRPr lang="ru-RU" sz="1000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</a:pPr>
            <a:r>
              <a:rPr lang="ru-RU" dirty="0">
                <a:solidFill>
                  <a:schemeClr val="bg1"/>
                </a:solidFill>
              </a:rPr>
              <a:t>19 декабря 2010 г. – 72,2% голосов</a:t>
            </a:r>
          </a:p>
          <a:p>
            <a:pPr>
              <a:lnSpc>
                <a:spcPts val="1800"/>
              </a:lnSpc>
            </a:pPr>
            <a:r>
              <a:rPr lang="ru-RU" dirty="0">
                <a:solidFill>
                  <a:schemeClr val="bg1"/>
                </a:solidFill>
              </a:rPr>
              <a:t>11 октября 2015 г. – 83,5% голосов</a:t>
            </a:r>
          </a:p>
          <a:p>
            <a:r>
              <a:rPr lang="ru-RU" dirty="0">
                <a:solidFill>
                  <a:schemeClr val="bg1"/>
                </a:solidFill>
              </a:rPr>
              <a:t>9 августа 2020 г.  – 80,1% голосов</a:t>
            </a:r>
          </a:p>
          <a:p>
            <a:pPr>
              <a:lnSpc>
                <a:spcPts val="1800"/>
              </a:lnSpc>
            </a:pPr>
            <a:r>
              <a:rPr lang="ru-RU" dirty="0">
                <a:solidFill>
                  <a:schemeClr val="bg1"/>
                </a:solidFill>
              </a:rPr>
              <a:t>26 января 2025 г. – 86,82% голосов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11934" y="1506833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11934" y="2433594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11997" y="2819772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03037" y="3275569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319617" y="3689532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6095" y="3980877"/>
            <a:ext cx="213378" cy="2194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1934" y="1945582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426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92080" y="0"/>
            <a:ext cx="385386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652120" y="340370"/>
            <a:ext cx="316835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 В БЕЛАРУСИ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Дата: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14 мая 1995 г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b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Вопросы: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изменение государственной символики;</a:t>
            </a:r>
          </a:p>
          <a:p>
            <a:pPr>
              <a:spcBef>
                <a:spcPts val="600"/>
              </a:spcBef>
            </a:pPr>
            <a:r>
              <a:rPr lang="ru-RU" sz="1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придание русскому языку статуса государственного;</a:t>
            </a:r>
          </a:p>
          <a:p>
            <a:pPr>
              <a:spcBef>
                <a:spcPts val="600"/>
              </a:spcBef>
            </a:pPr>
            <a:r>
              <a:rPr lang="ru-RU" sz="1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экономическая интеграция </a:t>
            </a:r>
            <a:br>
              <a:rPr lang="ru-RU" sz="1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Российской Федерацией;</a:t>
            </a:r>
          </a:p>
          <a:p>
            <a:pPr>
              <a:spcBef>
                <a:spcPts val="600"/>
              </a:spcBef>
            </a:pPr>
            <a:r>
              <a:rPr lang="ru-RU" sz="1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Президента досрочно распускать Верховный Совет в случаях систематического или грубого нарушения Конституции.</a:t>
            </a:r>
          </a:p>
        </p:txBody>
      </p:sp>
    </p:spTree>
    <p:extLst>
      <p:ext uri="{BB962C8B-B14F-4D97-AF65-F5344CB8AC3E}">
        <p14:creationId xmlns:p14="http://schemas.microsoft.com/office/powerpoint/2010/main" val="799770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00987" y="0"/>
            <a:ext cx="385386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652120" y="340370"/>
            <a:ext cx="3168352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ВТОРОЙ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 В БЕЛАРУСИ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Дата: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24 ноября 1996 г.</a:t>
            </a:r>
          </a:p>
          <a:p>
            <a:b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Вопросы: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изменения и дополнения в Конституцию;</a:t>
            </a:r>
          </a:p>
          <a:p>
            <a:pPr>
              <a:spcBef>
                <a:spcPts val="600"/>
              </a:spcBef>
            </a:pP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перенос Дня Независимости на 3 июля;</a:t>
            </a:r>
          </a:p>
          <a:p>
            <a:pPr>
              <a:spcBef>
                <a:spcPts val="600"/>
              </a:spcBef>
            </a:pP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введение свободной купли-продажи земель </a:t>
            </a:r>
            <a:r>
              <a:rPr lang="ru-RU" sz="2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сельхозназначения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>
              <a:spcBef>
                <a:spcPts val="600"/>
              </a:spcBef>
            </a:pP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отмена смертной казни.</a:t>
            </a:r>
            <a:endParaRPr lang="ru-RU" sz="1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0888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92080" y="0"/>
            <a:ext cx="385386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652120" y="340370"/>
            <a:ext cx="316835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ТРЕТИЙ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 В БЕЛАРУСИ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Дата: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17 октября 2004 г.</a:t>
            </a:r>
          </a:p>
          <a:p>
            <a:b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опрос: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Президента в следующих выборах и отмена ограничений на количество сроков переизбрания.</a:t>
            </a:r>
            <a:endParaRPr lang="ru-RU" sz="1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82661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6227</TotalTime>
  <Words>711</Words>
  <Application>Microsoft Office PowerPoint</Application>
  <PresentationFormat>Экран (16:9)</PresentationFormat>
  <Paragraphs>69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Наталья В. Северин</cp:lastModifiedBy>
  <cp:revision>379</cp:revision>
  <dcterms:created xsi:type="dcterms:W3CDTF">2024-07-24T10:48:12Z</dcterms:created>
  <dcterms:modified xsi:type="dcterms:W3CDTF">2025-03-12T10:06:14Z</dcterms:modified>
</cp:coreProperties>
</file>